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Roboto"/>
      <p:regular r:id="rId27"/>
      <p:bold r:id="rId28"/>
      <p:italic r:id="rId29"/>
      <p:boldItalic r:id="rId30"/>
    </p:embeddedFont>
    <p:embeddedFont>
      <p:font typeface="Nunito"/>
      <p:regular r:id="rId31"/>
      <p:bold r:id="rId32"/>
      <p:italic r:id="rId33"/>
      <p:boldItalic r:id="rId34"/>
    </p:embeddedFont>
    <p:embeddedFont>
      <p:font typeface="Maven Pro"/>
      <p:regular r:id="rId35"/>
      <p:bold r:id="rId36"/>
    </p:embeddedFont>
    <p:embeddedFont>
      <p:font typeface="Tahoma"/>
      <p:regular r:id="rId37"/>
      <p:bold r:id="rId38"/>
    </p:embeddedFont>
    <p:embeddedFont>
      <p:font typeface="Ultra"/>
      <p:regular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unito-regular.fntdata"/><Relationship Id="rId30" Type="http://schemas.openxmlformats.org/officeDocument/2006/relationships/font" Target="fonts/Roboto-boldItalic.fntdata"/><Relationship Id="rId11" Type="http://schemas.openxmlformats.org/officeDocument/2006/relationships/slide" Target="slides/slide6.xml"/><Relationship Id="rId33" Type="http://schemas.openxmlformats.org/officeDocument/2006/relationships/font" Target="fonts/Nunito-italic.fntdata"/><Relationship Id="rId10" Type="http://schemas.openxmlformats.org/officeDocument/2006/relationships/slide" Target="slides/slide5.xml"/><Relationship Id="rId32" Type="http://schemas.openxmlformats.org/officeDocument/2006/relationships/font" Target="fonts/Nunito-bold.fntdata"/><Relationship Id="rId13" Type="http://schemas.openxmlformats.org/officeDocument/2006/relationships/slide" Target="slides/slide8.xml"/><Relationship Id="rId35" Type="http://schemas.openxmlformats.org/officeDocument/2006/relationships/font" Target="fonts/MavenPro-regular.fntdata"/><Relationship Id="rId12" Type="http://schemas.openxmlformats.org/officeDocument/2006/relationships/slide" Target="slides/slide7.xml"/><Relationship Id="rId34" Type="http://schemas.openxmlformats.org/officeDocument/2006/relationships/font" Target="fonts/Nunito-boldItalic.fntdata"/><Relationship Id="rId15" Type="http://schemas.openxmlformats.org/officeDocument/2006/relationships/slide" Target="slides/slide10.xml"/><Relationship Id="rId37" Type="http://schemas.openxmlformats.org/officeDocument/2006/relationships/font" Target="fonts/Tahoma-regular.fntdata"/><Relationship Id="rId14" Type="http://schemas.openxmlformats.org/officeDocument/2006/relationships/slide" Target="slides/slide9.xml"/><Relationship Id="rId36" Type="http://schemas.openxmlformats.org/officeDocument/2006/relationships/font" Target="fonts/MavenPro-bold.fntdata"/><Relationship Id="rId17" Type="http://schemas.openxmlformats.org/officeDocument/2006/relationships/slide" Target="slides/slide12.xml"/><Relationship Id="rId39" Type="http://schemas.openxmlformats.org/officeDocument/2006/relationships/font" Target="fonts/Ultra-regular.fntdata"/><Relationship Id="rId16" Type="http://schemas.openxmlformats.org/officeDocument/2006/relationships/slide" Target="slides/slide11.xml"/><Relationship Id="rId38" Type="http://schemas.openxmlformats.org/officeDocument/2006/relationships/font" Target="fonts/Tahoma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7604ecaa6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7604ecaa6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6cd7701a52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6cd7701a52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ce4db349b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ce4db349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6cd7701a52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6cd7701a5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6ce4db349b_1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6ce4db349b_1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6ce4db349b_2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6ce4db349b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6cd7701a52_0_7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6cd7701a52_0_7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6cd7701a52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6cd7701a52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6ce4db349b_1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6ce4db349b_1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7be212540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7be212540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6ce4db349b_1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6ce4db349b_1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6ce4db349b_1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6ce4db349b_1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6ce4db349b_1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6ce4db349b_1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6ce4db349b_1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6ce4db349b_1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6ce4db349b_1_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6ce4db349b_1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6ce4db349b_1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6ce4db349b_1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6ce4db349b_1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6ce4db349b_1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6cd7701a52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6cd7701a52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6cd7701a52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6cd7701a52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6ce4db349b_1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6ce4db349b_1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3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fmla="val 8244818" name="adj1"/>
                  <a:gd fmla="val 16246175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fmla="val 8801158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fmla="val 1255410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" name="Google Shape;46;p2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2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68" name="Google Shape;268;p11"/>
          <p:cNvSpPr txBox="1"/>
          <p:nvPr>
            <p:ph hasCustomPrompt="1" type="title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/>
          <p:nvPr>
            <p:ph idx="1" type="body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0" name="Google Shape;270;p1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AUTOLAYOUT">
    <p:bg>
      <p:bgPr>
        <a:solidFill>
          <a:srgbClr val="FFFFFF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2" name="Google Shape;82;p3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9" name="Google Shape;89;p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0" name="Google Shape;90;p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5"/>
          <p:cNvSpPr txBox="1"/>
          <p:nvPr>
            <p:ph idx="1" type="body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7" name="Google Shape;97;p5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4" name="Google Shape;104;p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" name="Google Shape;109;p7"/>
          <p:cNvSpPr txBox="1"/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" name="Google Shape;110;p7"/>
          <p:cNvSpPr txBox="1"/>
          <p:nvPr>
            <p:ph idx="1" type="body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1" name="Google Shape;111;p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25" name="Google Shape;125;p8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" name="Google Shape;131;p9"/>
          <p:cNvSpPr txBox="1"/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2" name="Google Shape;132;p9"/>
          <p:cNvSpPr txBox="1"/>
          <p:nvPr>
            <p:ph idx="1" type="subTitle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3" name="Google Shape;133;p9"/>
          <p:cNvSpPr txBox="1"/>
          <p:nvPr>
            <p:ph idx="2" type="body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9" name="Google Shape;139;p10"/>
          <p:cNvSpPr txBox="1"/>
          <p:nvPr>
            <p:ph idx="1" type="body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40" name="Google Shape;140;p1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ment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9" Type="http://schemas.openxmlformats.org/officeDocument/2006/relationships/image" Target="../media/image35.jpg"/><Relationship Id="rId5" Type="http://schemas.openxmlformats.org/officeDocument/2006/relationships/image" Target="../media/image20.jpg"/><Relationship Id="rId6" Type="http://schemas.openxmlformats.org/officeDocument/2006/relationships/image" Target="../media/image27.jpg"/><Relationship Id="rId7" Type="http://schemas.openxmlformats.org/officeDocument/2006/relationships/image" Target="../media/image23.jpg"/><Relationship Id="rId8" Type="http://schemas.openxmlformats.org/officeDocument/2006/relationships/image" Target="../media/image2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jpg"/><Relationship Id="rId4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jpg"/><Relationship Id="rId4" Type="http://schemas.openxmlformats.org/officeDocument/2006/relationships/image" Target="../media/image34.jpg"/><Relationship Id="rId5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Relationship Id="rId5" Type="http://schemas.openxmlformats.org/officeDocument/2006/relationships/image" Target="../media/image5.jpg"/><Relationship Id="rId6" Type="http://schemas.openxmlformats.org/officeDocument/2006/relationships/image" Target="../media/image9.png"/><Relationship Id="rId7" Type="http://schemas.openxmlformats.org/officeDocument/2006/relationships/image" Target="../media/image4.png"/><Relationship Id="rId8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11.jpg"/><Relationship Id="rId5" Type="http://schemas.openxmlformats.org/officeDocument/2006/relationships/image" Target="../media/image10.jpg"/><Relationship Id="rId6" Type="http://schemas.openxmlformats.org/officeDocument/2006/relationships/image" Target="../media/image3.jpg"/><Relationship Id="rId7" Type="http://schemas.openxmlformats.org/officeDocument/2006/relationships/image" Target="../media/image13.jpg"/><Relationship Id="rId8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18.jpg"/><Relationship Id="rId5" Type="http://schemas.openxmlformats.org/officeDocument/2006/relationships/image" Target="../media/image25.jpg"/><Relationship Id="rId6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24.png"/><Relationship Id="rId5" Type="http://schemas.openxmlformats.org/officeDocument/2006/relationships/image" Target="../media/image15.png"/><Relationship Id="rId6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jpg"/><Relationship Id="rId4" Type="http://schemas.openxmlformats.org/officeDocument/2006/relationships/image" Target="../media/image37.jpg"/><Relationship Id="rId9" Type="http://schemas.openxmlformats.org/officeDocument/2006/relationships/image" Target="../media/image8.png"/><Relationship Id="rId5" Type="http://schemas.openxmlformats.org/officeDocument/2006/relationships/image" Target="../media/image30.jpg"/><Relationship Id="rId6" Type="http://schemas.openxmlformats.org/officeDocument/2006/relationships/image" Target="../media/image28.jpg"/><Relationship Id="rId7" Type="http://schemas.openxmlformats.org/officeDocument/2006/relationships/image" Target="../media/image33.jpg"/><Relationship Id="rId8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4"/>
          <p:cNvSpPr txBox="1"/>
          <p:nvPr>
            <p:ph type="ctrTitle"/>
          </p:nvPr>
        </p:nvSpPr>
        <p:spPr>
          <a:xfrm>
            <a:off x="311700" y="744575"/>
            <a:ext cx="7725000" cy="155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БО “</a:t>
            </a:r>
            <a:r>
              <a:rPr lang="en" sz="3000"/>
              <a:t>Фонд громади “Барі”</a:t>
            </a:r>
            <a:endParaRPr sz="3000"/>
          </a:p>
        </p:txBody>
      </p:sp>
      <p:sp>
        <p:nvSpPr>
          <p:cNvPr id="281" name="Google Shape;281;p14"/>
          <p:cNvSpPr txBox="1"/>
          <p:nvPr>
            <p:ph idx="1" type="subTitle"/>
          </p:nvPr>
        </p:nvSpPr>
        <p:spPr>
          <a:xfrm>
            <a:off x="311700" y="3018000"/>
            <a:ext cx="8520600" cy="13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Місія 2019</a:t>
            </a:r>
            <a:r>
              <a:rPr lang="en"/>
              <a:t>: </a:t>
            </a:r>
            <a:r>
              <a:rPr lang="en"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розвиваємо Барську громаду, даруючи натхнення до співпраці та інноваційних рішень організаціям, бізнесу та громадянам</a:t>
            </a:r>
            <a:endParaRPr sz="2200">
              <a:solidFill>
                <a:srgbClr val="FFFFFF"/>
              </a:solidFill>
            </a:endParaRPr>
          </a:p>
        </p:txBody>
      </p:sp>
      <p:pic>
        <p:nvPicPr>
          <p:cNvPr id="282" name="Google Shape;28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3950" y="913025"/>
            <a:ext cx="1385051" cy="145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3"/>
          <p:cNvSpPr/>
          <p:nvPr/>
        </p:nvSpPr>
        <p:spPr>
          <a:xfrm>
            <a:off x="532075" y="199200"/>
            <a:ext cx="8221800" cy="10047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23"/>
          <p:cNvSpPr txBox="1"/>
          <p:nvPr>
            <p:ph type="title"/>
          </p:nvPr>
        </p:nvSpPr>
        <p:spPr>
          <a:xfrm>
            <a:off x="311700" y="267275"/>
            <a:ext cx="8520600" cy="9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rgbClr val="FFFFFF"/>
                </a:solidFill>
              </a:rPr>
              <a:t>Молодіжний Банк Ініціатив</a:t>
            </a:r>
            <a:endParaRPr b="1" sz="4400">
              <a:solidFill>
                <a:srgbClr val="FFFFFF"/>
              </a:solidFill>
            </a:endParaRPr>
          </a:p>
        </p:txBody>
      </p:sp>
      <p:sp>
        <p:nvSpPr>
          <p:cNvPr id="375" name="Google Shape;375;p23"/>
          <p:cNvSpPr txBox="1"/>
          <p:nvPr>
            <p:ph idx="1" type="body"/>
          </p:nvPr>
        </p:nvSpPr>
        <p:spPr>
          <a:xfrm>
            <a:off x="311700" y="14968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Молодь для молоді.</a:t>
            </a:r>
            <a:endParaRPr b="1" sz="15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1. </a:t>
            </a:r>
            <a:r>
              <a:rPr b="1" lang="en" sz="1500"/>
              <a:t>Бувай Школо</a:t>
            </a:r>
            <a:r>
              <a:rPr lang="en" sz="1500"/>
              <a:t> 18 учасників     2. </a:t>
            </a:r>
            <a:r>
              <a:rPr b="1" lang="en" sz="1500"/>
              <a:t>Кіно перегляд</a:t>
            </a:r>
            <a:r>
              <a:rPr lang="en" sz="1500"/>
              <a:t> 6 глядачів,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3. </a:t>
            </a:r>
            <a:r>
              <a:rPr b="1" lang="en" sz="1500"/>
              <a:t>Планування</a:t>
            </a:r>
            <a:r>
              <a:rPr lang="en" sz="1500"/>
              <a:t>                               4. </a:t>
            </a:r>
            <a:r>
              <a:rPr b="1" lang="en" sz="1500"/>
              <a:t>МБІ, зустріч у Вінниці</a:t>
            </a:r>
            <a:r>
              <a:rPr lang="en" sz="1500"/>
              <a:t>. 2 представниці МБІ Бар.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5. </a:t>
            </a:r>
            <a:r>
              <a:rPr b="1" lang="en" sz="1500"/>
              <a:t>Туризм по-Барськи</a:t>
            </a:r>
            <a:r>
              <a:rPr lang="en" sz="1500"/>
              <a:t>. </a:t>
            </a:r>
            <a:r>
              <a:rPr lang="en" sz="1500">
                <a:solidFill>
                  <a:srgbClr val="252525"/>
                </a:solidFill>
                <a:latin typeface="Roboto"/>
                <a:ea typeface="Roboto"/>
                <a:cs typeface="Roboto"/>
                <a:sym typeface="Roboto"/>
              </a:rPr>
              <a:t>Е</a:t>
            </a:r>
            <a:r>
              <a:rPr lang="en" sz="1500">
                <a:solidFill>
                  <a:srgbClr val="252525"/>
                </a:solidFill>
                <a:latin typeface="Roboto"/>
                <a:ea typeface="Roboto"/>
                <a:cs typeface="Roboto"/>
                <a:sym typeface="Roboto"/>
              </a:rPr>
              <a:t>кскурсії  20 км на човні та автомобілі. Польша, Україна, Америка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6.</a:t>
            </a:r>
            <a:r>
              <a:rPr b="1" lang="en" sz="1500"/>
              <a:t> </a:t>
            </a:r>
            <a:r>
              <a:rPr b="1" lang="en" sz="1500"/>
              <a:t>Music Camp Бар-19  </a:t>
            </a:r>
            <a:r>
              <a:rPr lang="en" sz="1500"/>
              <a:t>формування команди МБІ.  4 особи в команді МБІ.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7. </a:t>
            </a:r>
            <a:r>
              <a:rPr b="1" lang="en" sz="1500"/>
              <a:t>Дебати</a:t>
            </a:r>
            <a:r>
              <a:rPr lang="en" sz="1500"/>
              <a:t>. </a:t>
            </a:r>
            <a:r>
              <a:rPr lang="en" sz="1500">
                <a:solidFill>
                  <a:srgbClr val="252525"/>
                </a:solidFill>
                <a:latin typeface="Roboto"/>
                <a:ea typeface="Roboto"/>
                <a:cs typeface="Roboto"/>
                <a:sym typeface="Roboto"/>
              </a:rPr>
              <a:t>2 командами по 5 учнів та понад 20 учнів.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76" name="Google Shape;37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0376" y="148775"/>
            <a:ext cx="560575" cy="58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4"/>
          <p:cNvSpPr/>
          <p:nvPr/>
        </p:nvSpPr>
        <p:spPr>
          <a:xfrm>
            <a:off x="626050" y="75175"/>
            <a:ext cx="7931700" cy="10047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2" name="Google Shape;38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051" y="1231277"/>
            <a:ext cx="1787234" cy="1340474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3" name="Google Shape;383;p24"/>
          <p:cNvSpPr txBox="1"/>
          <p:nvPr/>
        </p:nvSpPr>
        <p:spPr>
          <a:xfrm>
            <a:off x="910900" y="201050"/>
            <a:ext cx="7931700" cy="5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FFFF"/>
                </a:solidFill>
              </a:rPr>
              <a:t> МБІ. команда, організація заходів</a:t>
            </a:r>
            <a:endParaRPr b="1" sz="3300">
              <a:solidFill>
                <a:srgbClr val="FFFFFF"/>
              </a:solidFill>
            </a:endParaRPr>
          </a:p>
        </p:txBody>
      </p:sp>
      <p:pic>
        <p:nvPicPr>
          <p:cNvPr id="384" name="Google Shape;38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5874" y="1238225"/>
            <a:ext cx="2185450" cy="1456399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5" name="Google Shape;38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1525" y="1201824"/>
            <a:ext cx="1018998" cy="1529075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6" name="Google Shape;386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9126" y="2852853"/>
            <a:ext cx="2011491" cy="1340475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7" name="Google Shape;387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6050" y="2914049"/>
            <a:ext cx="1787226" cy="1340402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8" name="Google Shape;388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49675" y="2852973"/>
            <a:ext cx="2103040" cy="1401475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9" name="Google Shape;389;p24"/>
          <p:cNvSpPr txBox="1"/>
          <p:nvPr/>
        </p:nvSpPr>
        <p:spPr>
          <a:xfrm>
            <a:off x="6937025" y="2730900"/>
            <a:ext cx="2011500" cy="18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Еко квести</a:t>
            </a:r>
            <a:endParaRPr b="1" sz="18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Бувай школо</a:t>
            </a:r>
            <a:endParaRPr b="1" sz="18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Переселенська блуканина</a:t>
            </a:r>
            <a:endParaRPr b="1" sz="1800"/>
          </a:p>
        </p:txBody>
      </p:sp>
      <p:pic>
        <p:nvPicPr>
          <p:cNvPr id="390" name="Google Shape;390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67475" y="1231275"/>
            <a:ext cx="1092305" cy="1456400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91" name="Google Shape;391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57976" y="126625"/>
            <a:ext cx="560575" cy="58832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4"/>
          <p:cNvSpPr txBox="1"/>
          <p:nvPr/>
        </p:nvSpPr>
        <p:spPr>
          <a:xfrm>
            <a:off x="626050" y="4467300"/>
            <a:ext cx="28488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Nunito"/>
                <a:ea typeface="Nunito"/>
                <a:cs typeface="Nunito"/>
                <a:sym typeface="Nunito"/>
              </a:rPr>
              <a:t>Бюджет 6000 грн</a:t>
            </a:r>
            <a:endParaRPr b="1" sz="18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5"/>
          <p:cNvSpPr/>
          <p:nvPr/>
        </p:nvSpPr>
        <p:spPr>
          <a:xfrm>
            <a:off x="532075" y="376950"/>
            <a:ext cx="7380600" cy="10047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5"/>
          <p:cNvSpPr txBox="1"/>
          <p:nvPr/>
        </p:nvSpPr>
        <p:spPr>
          <a:xfrm>
            <a:off x="1341000" y="505950"/>
            <a:ext cx="64620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FFFF"/>
                </a:solidFill>
              </a:rPr>
              <a:t>Спілка художників “Барви”</a:t>
            </a:r>
            <a:endParaRPr b="1" sz="3300">
              <a:solidFill>
                <a:srgbClr val="FFFFFF"/>
              </a:solidFill>
            </a:endParaRPr>
          </a:p>
        </p:txBody>
      </p:sp>
      <p:sp>
        <p:nvSpPr>
          <p:cNvPr id="399" name="Google Shape;399;p25"/>
          <p:cNvSpPr txBox="1"/>
          <p:nvPr/>
        </p:nvSpPr>
        <p:spPr>
          <a:xfrm>
            <a:off x="699875" y="1615675"/>
            <a:ext cx="48213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B5394"/>
                </a:solidFill>
              </a:rPr>
              <a:t>Мистецтво здійснення мрій.</a:t>
            </a:r>
            <a:r>
              <a:rPr b="1" lang="en" sz="2200"/>
              <a:t> 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Мета: Самооцінка, творчість, упевненість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Учнівська молодь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Майстер-класи з живопису у сільських школах </a:t>
            </a:r>
            <a:endParaRPr b="1" sz="2200"/>
          </a:p>
        </p:txBody>
      </p:sp>
      <p:pic>
        <p:nvPicPr>
          <p:cNvPr id="400" name="Google Shape;40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1175" y="1667350"/>
            <a:ext cx="2781600" cy="2082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401" name="Google Shape;401;p25"/>
          <p:cNvSpPr txBox="1"/>
          <p:nvPr/>
        </p:nvSpPr>
        <p:spPr>
          <a:xfrm>
            <a:off x="5810025" y="4327625"/>
            <a:ext cx="27105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Бюджет 15000 грн</a:t>
            </a:r>
            <a:endParaRPr sz="2200"/>
          </a:p>
        </p:txBody>
      </p:sp>
      <p:pic>
        <p:nvPicPr>
          <p:cNvPr id="402" name="Google Shape;40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02526" y="170975"/>
            <a:ext cx="560575" cy="58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6"/>
          <p:cNvSpPr txBox="1"/>
          <p:nvPr>
            <p:ph type="title"/>
          </p:nvPr>
        </p:nvSpPr>
        <p:spPr>
          <a:xfrm>
            <a:off x="311700" y="237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Music Camp Бар</a:t>
            </a:r>
            <a:endParaRPr/>
          </a:p>
        </p:txBody>
      </p:sp>
      <p:sp>
        <p:nvSpPr>
          <p:cNvPr id="408" name="Google Shape;408;p26"/>
          <p:cNvSpPr txBox="1"/>
          <p:nvPr>
            <p:ph idx="1" type="body"/>
          </p:nvPr>
        </p:nvSpPr>
        <p:spPr>
          <a:xfrm>
            <a:off x="311700" y="988500"/>
            <a:ext cx="8520600" cy="37242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252525"/>
                </a:solidFill>
                <a:latin typeface="Tahoma"/>
                <a:ea typeface="Tahoma"/>
                <a:cs typeface="Tahoma"/>
                <a:sym typeface="Tahoma"/>
              </a:rPr>
              <a:t>66 </a:t>
            </a:r>
            <a:r>
              <a:rPr lang="en">
                <a:solidFill>
                  <a:srgbClr val="252525"/>
                </a:solidFill>
                <a:latin typeface="Tahoma"/>
                <a:ea typeface="Tahoma"/>
                <a:cs typeface="Tahoma"/>
                <a:sym typeface="Tahoma"/>
              </a:rPr>
              <a:t>учасників, </a:t>
            </a:r>
            <a:r>
              <a:rPr lang="en" sz="2200">
                <a:solidFill>
                  <a:srgbClr val="252525"/>
                </a:solidFill>
                <a:latin typeface="Tahoma"/>
                <a:ea typeface="Tahoma"/>
                <a:cs typeface="Tahoma"/>
                <a:sym typeface="Tahoma"/>
              </a:rPr>
              <a:t>11</a:t>
            </a:r>
            <a:r>
              <a:rPr lang="en">
                <a:solidFill>
                  <a:srgbClr val="252525"/>
                </a:solidFill>
                <a:latin typeface="Tahoma"/>
                <a:ea typeface="Tahoma"/>
                <a:cs typeface="Tahoma"/>
                <a:sym typeface="Tahoma"/>
              </a:rPr>
              <a:t> тренерів.</a:t>
            </a:r>
            <a:endParaRPr>
              <a:solidFill>
                <a:srgbClr val="25252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">
                <a:solidFill>
                  <a:srgbClr val="252525"/>
                </a:solidFill>
                <a:latin typeface="Tahoma"/>
                <a:ea typeface="Tahoma"/>
                <a:cs typeface="Tahoma"/>
                <a:sym typeface="Tahoma"/>
              </a:rPr>
              <a:t>підвищити рівень самооцінки</a:t>
            </a:r>
            <a:r>
              <a:rPr lang="en">
                <a:latin typeface="Tahoma"/>
                <a:ea typeface="Tahoma"/>
                <a:cs typeface="Tahoma"/>
                <a:sym typeface="Tahoma"/>
              </a:rPr>
              <a:t>,                                                                   сформувати команду МБІ.                                                                        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09" name="Google Shape;409;p26"/>
          <p:cNvSpPr/>
          <p:nvPr/>
        </p:nvSpPr>
        <p:spPr>
          <a:xfrm>
            <a:off x="5584375" y="2217025"/>
            <a:ext cx="3181200" cy="16962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5252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48.506,20 грн.- грошові внески;  </a:t>
            </a:r>
            <a:endParaRPr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20.000 грн - не грошові; </a:t>
            </a:r>
            <a:endParaRPr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19.261,20 - грант ІСАР ЄДНАННЯ</a:t>
            </a:r>
            <a:endParaRPr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0" name="Google Shape;41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0475" y="1622325"/>
            <a:ext cx="2068500" cy="1551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11" name="Google Shape;41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175" y="2171925"/>
            <a:ext cx="2151900" cy="1613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12" name="Google Shape;41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02551" y="230087"/>
            <a:ext cx="560575" cy="58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7"/>
          <p:cNvSpPr txBox="1"/>
          <p:nvPr/>
        </p:nvSpPr>
        <p:spPr>
          <a:xfrm>
            <a:off x="677650" y="2444000"/>
            <a:ext cx="8031900" cy="17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Додатковий інструмент</a:t>
            </a:r>
            <a:endParaRPr sz="18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Мережа ФГ для вивчення</a:t>
            </a:r>
            <a:endParaRPr sz="18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дослідження потреб громади, додали нові підходи</a:t>
            </a:r>
            <a:endParaRPr sz="1800"/>
          </a:p>
        </p:txBody>
      </p:sp>
      <p:pic>
        <p:nvPicPr>
          <p:cNvPr id="418" name="Google Shape;41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1373" y="502850"/>
            <a:ext cx="7379324" cy="138715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7"/>
          <p:cNvSpPr txBox="1"/>
          <p:nvPr/>
        </p:nvSpPr>
        <p:spPr>
          <a:xfrm>
            <a:off x="5753175" y="2394375"/>
            <a:ext cx="26937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B5394"/>
                </a:solidFill>
              </a:rPr>
              <a:t>6 Фондів громад</a:t>
            </a:r>
            <a:endParaRPr b="1" sz="2000">
              <a:solidFill>
                <a:srgbClr val="0B5394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8"/>
          <p:cNvSpPr txBox="1"/>
          <p:nvPr/>
        </p:nvSpPr>
        <p:spPr>
          <a:xfrm>
            <a:off x="2144050" y="376950"/>
            <a:ext cx="52881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МЕРЕЖЕВИЙ ПРОЕКТ</a:t>
            </a:r>
            <a:endParaRPr b="1" sz="33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25" name="Google Shape;425;p28"/>
          <p:cNvSpPr txBox="1"/>
          <p:nvPr/>
        </p:nvSpPr>
        <p:spPr>
          <a:xfrm>
            <a:off x="3477325" y="959550"/>
            <a:ext cx="2743800" cy="4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Березань, Вознесенськ, Бар</a:t>
            </a: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9"/>
          <p:cNvSpPr/>
          <p:nvPr/>
        </p:nvSpPr>
        <p:spPr>
          <a:xfrm>
            <a:off x="1476750" y="1828300"/>
            <a:ext cx="6158100" cy="10047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29"/>
          <p:cNvSpPr txBox="1"/>
          <p:nvPr/>
        </p:nvSpPr>
        <p:spPr>
          <a:xfrm>
            <a:off x="622550" y="1663800"/>
            <a:ext cx="7758300" cy="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600">
                <a:solidFill>
                  <a:srgbClr val="FFFFFF"/>
                </a:solidFill>
              </a:rPr>
              <a:t>Бюджет 2019</a:t>
            </a:r>
            <a:r>
              <a:rPr b="1" lang="en" sz="4000"/>
              <a:t> </a:t>
            </a:r>
            <a:endParaRPr b="1" sz="4000"/>
          </a:p>
        </p:txBody>
      </p:sp>
      <p:pic>
        <p:nvPicPr>
          <p:cNvPr id="432" name="Google Shape;43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0851" y="182025"/>
            <a:ext cx="560575" cy="588325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29"/>
          <p:cNvSpPr txBox="1"/>
          <p:nvPr/>
        </p:nvSpPr>
        <p:spPr>
          <a:xfrm>
            <a:off x="432925" y="451325"/>
            <a:ext cx="72492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Мета 2019: 360.000 грн/рік</a:t>
            </a:r>
            <a:endParaRPr sz="4400"/>
          </a:p>
        </p:txBody>
      </p:sp>
      <p:sp>
        <p:nvSpPr>
          <p:cNvPr id="434" name="Google Shape;434;p29"/>
          <p:cNvSpPr txBox="1"/>
          <p:nvPr/>
        </p:nvSpPr>
        <p:spPr>
          <a:xfrm>
            <a:off x="622550" y="3712100"/>
            <a:ext cx="7293900" cy="7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Маємо на</a:t>
            </a:r>
            <a:r>
              <a:rPr lang="en" sz="4400"/>
              <a:t> 2019: 3.000 грн</a:t>
            </a:r>
            <a:endParaRPr sz="4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0"/>
          <p:cNvSpPr/>
          <p:nvPr/>
        </p:nvSpPr>
        <p:spPr>
          <a:xfrm>
            <a:off x="1492950" y="417450"/>
            <a:ext cx="6158100" cy="10047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3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</a:rPr>
              <a:t>Плани на 2020	</a:t>
            </a:r>
            <a:endParaRPr sz="3300">
              <a:solidFill>
                <a:srgbClr val="FFFFFF"/>
              </a:solidFill>
            </a:endParaRPr>
          </a:p>
        </p:txBody>
      </p:sp>
      <p:sp>
        <p:nvSpPr>
          <p:cNvPr id="441" name="Google Shape;441;p30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Публічний образ;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Комунікаційна стратегія;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Команда;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Конкурс проектів;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Фабріка. (Business HUB, Business Incubator, простір);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М</a:t>
            </a:r>
            <a:r>
              <a:rPr lang="en" sz="1800"/>
              <a:t>БІ</a:t>
            </a:r>
            <a:endParaRPr sz="18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42" name="Google Shape;44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4701" y="137700"/>
            <a:ext cx="560575" cy="58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1"/>
          <p:cNvSpPr/>
          <p:nvPr/>
        </p:nvSpPr>
        <p:spPr>
          <a:xfrm>
            <a:off x="1492950" y="417450"/>
            <a:ext cx="6158100" cy="10047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3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Дякуємо за підтримку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49" name="Google Shape;449;p31"/>
          <p:cNvSpPr txBox="1"/>
          <p:nvPr>
            <p:ph idx="1" type="body"/>
          </p:nvPr>
        </p:nvSpPr>
        <p:spPr>
          <a:xfrm>
            <a:off x="1303800" y="1990050"/>
            <a:ext cx="7030500" cy="168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Arial"/>
                <a:ea typeface="Arial"/>
                <a:cs typeface="Arial"/>
                <a:sym typeface="Arial"/>
              </a:rPr>
              <a:t>ІСАР ЄДНАННЯ за те що прийняли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800">
                <a:latin typeface="Arial"/>
                <a:ea typeface="Arial"/>
                <a:cs typeface="Arial"/>
                <a:sym typeface="Arial"/>
              </a:rPr>
              <a:t>Сім’ю Фондів громад за підказки та наставництво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1800">
                <a:latin typeface="Arial"/>
                <a:ea typeface="Arial"/>
                <a:cs typeface="Arial"/>
                <a:sym typeface="Arial"/>
              </a:rPr>
              <a:t>Тепле місто за прийом бродяг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0" name="Google Shape;45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4301" y="147775"/>
            <a:ext cx="560575" cy="58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32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15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825389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3626" y="152400"/>
            <a:ext cx="560575" cy="58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33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3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МСІ 68456,7 грн: 20000 грн. - Не грошовий 19261,20 грн - грант ІСАР ЄДНАННЯ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МБІ 2000+2000+1000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Барви 15000 грн. Грант Британська Рада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На рахунок 1500 грн Ендавмент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88456,7 грн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3950" y="913025"/>
            <a:ext cx="1385051" cy="14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6"/>
          <p:cNvPicPr preferRelativeResize="0"/>
          <p:nvPr/>
        </p:nvPicPr>
        <p:blipFill rotWithShape="1">
          <a:blip r:embed="rId4">
            <a:alphaModFix/>
          </a:blip>
          <a:srcRect b="7522" l="17699" r="16894" t="21439"/>
          <a:stretch/>
        </p:blipFill>
        <p:spPr>
          <a:xfrm>
            <a:off x="2596276" y="3302297"/>
            <a:ext cx="1359900" cy="1435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95" name="Google Shape;295;p16"/>
          <p:cNvPicPr preferRelativeResize="0"/>
          <p:nvPr/>
        </p:nvPicPr>
        <p:blipFill rotWithShape="1">
          <a:blip r:embed="rId5">
            <a:alphaModFix/>
          </a:blip>
          <a:srcRect b="48098" l="24373" r="27740" t="20859"/>
          <a:stretch/>
        </p:blipFill>
        <p:spPr>
          <a:xfrm>
            <a:off x="952581" y="1776457"/>
            <a:ext cx="1310700" cy="1341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96" name="Google Shape;296;p16"/>
          <p:cNvPicPr preferRelativeResize="0"/>
          <p:nvPr/>
        </p:nvPicPr>
        <p:blipFill rotWithShape="1">
          <a:blip r:embed="rId6">
            <a:alphaModFix/>
          </a:blip>
          <a:srcRect b="50633" l="15583" r="47567" t="18328"/>
          <a:stretch/>
        </p:blipFill>
        <p:spPr>
          <a:xfrm>
            <a:off x="4172636" y="3266216"/>
            <a:ext cx="1402500" cy="1435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97" name="Google Shape;297;p16"/>
          <p:cNvPicPr preferRelativeResize="0"/>
          <p:nvPr/>
        </p:nvPicPr>
        <p:blipFill rotWithShape="1">
          <a:blip r:embed="rId7">
            <a:alphaModFix/>
          </a:blip>
          <a:srcRect b="49092" l="27033" r="53709" t="20495"/>
          <a:stretch/>
        </p:blipFill>
        <p:spPr>
          <a:xfrm>
            <a:off x="5860690" y="3266216"/>
            <a:ext cx="1402500" cy="1435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98" name="Google Shape;298;p16"/>
          <p:cNvPicPr preferRelativeResize="0"/>
          <p:nvPr/>
        </p:nvPicPr>
        <p:blipFill rotWithShape="1">
          <a:blip r:embed="rId8">
            <a:alphaModFix/>
          </a:blip>
          <a:srcRect b="41953" l="26720" r="62714" t="42814"/>
          <a:stretch/>
        </p:blipFill>
        <p:spPr>
          <a:xfrm>
            <a:off x="2596274" y="1740375"/>
            <a:ext cx="1310700" cy="1377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99" name="Google Shape;299;p16"/>
          <p:cNvPicPr preferRelativeResize="0"/>
          <p:nvPr/>
        </p:nvPicPr>
        <p:blipFill rotWithShape="1">
          <a:blip r:embed="rId9">
            <a:alphaModFix/>
          </a:blip>
          <a:srcRect b="20766" l="25840" r="32204" t="22710"/>
          <a:stretch/>
        </p:blipFill>
        <p:spPr>
          <a:xfrm>
            <a:off x="4192393" y="1740375"/>
            <a:ext cx="1402500" cy="1377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00" name="Google Shape;300;p16"/>
          <p:cNvSpPr txBox="1"/>
          <p:nvPr>
            <p:ph idx="4294967295" type="title"/>
          </p:nvPr>
        </p:nvSpPr>
        <p:spPr>
          <a:xfrm>
            <a:off x="1005900" y="653575"/>
            <a:ext cx="45891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</a:rPr>
              <a:t>Команда 2019</a:t>
            </a:r>
            <a:endParaRPr sz="3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3950" y="913025"/>
            <a:ext cx="1385051" cy="14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7"/>
          <p:cNvPicPr preferRelativeResize="0"/>
          <p:nvPr/>
        </p:nvPicPr>
        <p:blipFill rotWithShape="1">
          <a:blip r:embed="rId4">
            <a:alphaModFix/>
          </a:blip>
          <a:srcRect b="7522" l="17699" r="16894" t="21439"/>
          <a:stretch/>
        </p:blipFill>
        <p:spPr>
          <a:xfrm>
            <a:off x="1073301" y="3317222"/>
            <a:ext cx="1359900" cy="1435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07" name="Google Shape;307;p17"/>
          <p:cNvSpPr txBox="1"/>
          <p:nvPr>
            <p:ph idx="4294967295" type="title"/>
          </p:nvPr>
        </p:nvSpPr>
        <p:spPr>
          <a:xfrm>
            <a:off x="928300" y="398625"/>
            <a:ext cx="45891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</a:rPr>
              <a:t>Наглядова рада</a:t>
            </a:r>
            <a:endParaRPr sz="3300">
              <a:solidFill>
                <a:srgbClr val="FFFFFF"/>
              </a:solidFill>
            </a:endParaRPr>
          </a:p>
        </p:txBody>
      </p:sp>
      <p:pic>
        <p:nvPicPr>
          <p:cNvPr id="308" name="Google Shape;30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4276" y="1495375"/>
            <a:ext cx="1566900" cy="1566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09" name="Google Shape;30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5671" y="3223300"/>
            <a:ext cx="1435500" cy="1435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10" name="Google Shape;31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70243" y="1495378"/>
            <a:ext cx="1359900" cy="1566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11" name="Google Shape;311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53400" y="3062250"/>
            <a:ext cx="1340700" cy="1360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12" name="Google Shape;312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77028" y="3062250"/>
            <a:ext cx="1142100" cy="1360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13" name="Google Shape;313;p17"/>
          <p:cNvSpPr txBox="1"/>
          <p:nvPr/>
        </p:nvSpPr>
        <p:spPr>
          <a:xfrm>
            <a:off x="6130075" y="4511625"/>
            <a:ext cx="1873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Вийшли зі складу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 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8"/>
          <p:cNvSpPr txBox="1"/>
          <p:nvPr>
            <p:ph type="ctrTitle"/>
          </p:nvPr>
        </p:nvSpPr>
        <p:spPr>
          <a:xfrm>
            <a:off x="890500" y="38806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Соціально відповідальний бізнес</a:t>
            </a:r>
            <a:endParaRPr/>
          </a:p>
        </p:txBody>
      </p:sp>
      <p:sp>
        <p:nvSpPr>
          <p:cNvPr id="319" name="Google Shape;319;p18"/>
          <p:cNvSpPr txBox="1"/>
          <p:nvPr/>
        </p:nvSpPr>
        <p:spPr>
          <a:xfrm>
            <a:off x="2793725" y="3655800"/>
            <a:ext cx="5752800" cy="9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Плани: реєстрація фермерське господарство,  розвиток гастрономії та туризму у районі, відсоток у Фонд громади на соціальні  проекти</a:t>
            </a:r>
            <a:endParaRPr b="1" sz="1800">
              <a:solidFill>
                <a:srgbClr val="FFFFFF"/>
              </a:solidFill>
            </a:endParaRPr>
          </a:p>
        </p:txBody>
      </p:sp>
      <p:pic>
        <p:nvPicPr>
          <p:cNvPr id="320" name="Google Shape;32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7" y="388075"/>
            <a:ext cx="4262100" cy="2555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321" name="Google Shape;321;p18"/>
          <p:cNvSpPr txBox="1"/>
          <p:nvPr>
            <p:ph idx="1" type="subTitle"/>
          </p:nvPr>
        </p:nvSpPr>
        <p:spPr>
          <a:xfrm>
            <a:off x="6670625" y="2403350"/>
            <a:ext cx="17478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Ферма равликів</a:t>
            </a:r>
            <a:endParaRPr/>
          </a:p>
        </p:txBody>
      </p:sp>
      <p:pic>
        <p:nvPicPr>
          <p:cNvPr id="322" name="Google Shape;322;p18"/>
          <p:cNvPicPr preferRelativeResize="0"/>
          <p:nvPr/>
        </p:nvPicPr>
        <p:blipFill rotWithShape="1">
          <a:blip r:embed="rId4">
            <a:alphaModFix/>
          </a:blip>
          <a:srcRect b="49092" l="27033" r="53709" t="20495"/>
          <a:stretch/>
        </p:blipFill>
        <p:spPr>
          <a:xfrm>
            <a:off x="2486200" y="1749775"/>
            <a:ext cx="1064100" cy="1089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23" name="Google Shape;323;p18"/>
          <p:cNvSpPr txBox="1"/>
          <p:nvPr/>
        </p:nvSpPr>
        <p:spPr>
          <a:xfrm>
            <a:off x="1762800" y="2883425"/>
            <a:ext cx="2981700" cy="6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Ігор Козак, член Фонду громади, менеджер з розвитку ОСН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324" name="Google Shape;32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8426" y="148775"/>
            <a:ext cx="560575" cy="58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9"/>
          <p:cNvSpPr txBox="1"/>
          <p:nvPr>
            <p:ph type="ctrTitle"/>
          </p:nvPr>
        </p:nvSpPr>
        <p:spPr>
          <a:xfrm>
            <a:off x="746400" y="60506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Публічні консультації</a:t>
            </a:r>
            <a:endParaRPr/>
          </a:p>
        </p:txBody>
      </p:sp>
      <p:sp>
        <p:nvSpPr>
          <p:cNvPr id="330" name="Google Shape;330;p19"/>
          <p:cNvSpPr txBox="1"/>
          <p:nvPr>
            <p:ph idx="1" type="subTitle"/>
          </p:nvPr>
        </p:nvSpPr>
        <p:spPr>
          <a:xfrm>
            <a:off x="2597625" y="397675"/>
            <a:ext cx="21468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Центральний парк</a:t>
            </a:r>
            <a:endParaRPr/>
          </a:p>
        </p:txBody>
      </p:sp>
      <p:pic>
        <p:nvPicPr>
          <p:cNvPr id="331" name="Google Shape;331;p19"/>
          <p:cNvPicPr preferRelativeResize="0"/>
          <p:nvPr/>
        </p:nvPicPr>
        <p:blipFill rotWithShape="1">
          <a:blip r:embed="rId3">
            <a:alphaModFix/>
          </a:blip>
          <a:srcRect b="10532" l="4623" r="6114" t="5876"/>
          <a:stretch/>
        </p:blipFill>
        <p:spPr>
          <a:xfrm>
            <a:off x="3940550" y="862300"/>
            <a:ext cx="2843700" cy="19971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9FC5E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2" name="Google Shape;332;p19"/>
          <p:cNvSpPr txBox="1"/>
          <p:nvPr/>
        </p:nvSpPr>
        <p:spPr>
          <a:xfrm>
            <a:off x="831400" y="2677975"/>
            <a:ext cx="3824400" cy="11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Карта</a:t>
            </a:r>
            <a:endParaRPr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Опитування 240 ос.</a:t>
            </a:r>
            <a:endParaRPr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Громадські слухання</a:t>
            </a:r>
            <a:endParaRPr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33" name="Google Shape;33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6425" y="2374825"/>
            <a:ext cx="2405100" cy="18036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9FC5E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4" name="Google Shape;33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3225" y="3121900"/>
            <a:ext cx="2584500" cy="17181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9FC5E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5" name="Google Shape;33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06351" y="322975"/>
            <a:ext cx="560575" cy="58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0"/>
          <p:cNvPicPr preferRelativeResize="0"/>
          <p:nvPr/>
        </p:nvPicPr>
        <p:blipFill rotWithShape="1">
          <a:blip r:embed="rId3">
            <a:alphaModFix/>
          </a:blip>
          <a:srcRect b="0" l="0" r="0" t="23850"/>
          <a:stretch/>
        </p:blipFill>
        <p:spPr>
          <a:xfrm>
            <a:off x="1621400" y="382625"/>
            <a:ext cx="2160025" cy="219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0"/>
          <p:cNvPicPr preferRelativeResize="0"/>
          <p:nvPr/>
        </p:nvPicPr>
        <p:blipFill rotWithShape="1">
          <a:blip r:embed="rId4">
            <a:alphaModFix/>
          </a:blip>
          <a:srcRect b="5695" l="0" r="0" t="11884"/>
          <a:stretch/>
        </p:blipFill>
        <p:spPr>
          <a:xfrm>
            <a:off x="4127900" y="806150"/>
            <a:ext cx="3731400" cy="307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852" y="2672301"/>
            <a:ext cx="3450250" cy="230017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0"/>
          <p:cNvSpPr txBox="1"/>
          <p:nvPr/>
        </p:nvSpPr>
        <p:spPr>
          <a:xfrm>
            <a:off x="4384125" y="4108450"/>
            <a:ext cx="4358100" cy="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latin typeface="Ultra"/>
                <a:ea typeface="Ultra"/>
                <a:cs typeface="Ultra"/>
                <a:sym typeface="Ultra"/>
              </a:rPr>
              <a:t>Залучення бізнесу </a:t>
            </a:r>
            <a:endParaRPr b="1" sz="2600"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344" name="Google Shape;344;p20"/>
          <p:cNvSpPr txBox="1"/>
          <p:nvPr/>
        </p:nvSpPr>
        <p:spPr>
          <a:xfrm>
            <a:off x="414325" y="1156975"/>
            <a:ext cx="1035600" cy="13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Розвиток команди Фонду громади</a:t>
            </a:r>
            <a:endParaRPr b="1"/>
          </a:p>
        </p:txBody>
      </p:sp>
      <p:pic>
        <p:nvPicPr>
          <p:cNvPr id="345" name="Google Shape;34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18426" y="148775"/>
            <a:ext cx="560575" cy="58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1"/>
          <p:cNvSpPr/>
          <p:nvPr/>
        </p:nvSpPr>
        <p:spPr>
          <a:xfrm>
            <a:off x="955375" y="147775"/>
            <a:ext cx="7232100" cy="10047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1"/>
          <p:cNvSpPr txBox="1"/>
          <p:nvPr>
            <p:ph type="title"/>
          </p:nvPr>
        </p:nvSpPr>
        <p:spPr>
          <a:xfrm>
            <a:off x="311700" y="256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FFFF"/>
                </a:solidFill>
              </a:rPr>
              <a:t>Розвиток локального бізнесу</a:t>
            </a:r>
            <a:endParaRPr b="1" sz="3300">
              <a:solidFill>
                <a:srgbClr val="FFFFFF"/>
              </a:solidFill>
            </a:endParaRPr>
          </a:p>
        </p:txBody>
      </p:sp>
      <p:sp>
        <p:nvSpPr>
          <p:cNvPr id="352" name="Google Shape;352;p21"/>
          <p:cNvSpPr txBox="1"/>
          <p:nvPr>
            <p:ph idx="1" type="body"/>
          </p:nvPr>
        </p:nvSpPr>
        <p:spPr>
          <a:xfrm>
            <a:off x="1303800" y="1324925"/>
            <a:ext cx="7030500" cy="321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Створення об’єднання (ТПП,..) шлях до розвитку локального бізнесу;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Особисті зустрічі, обговорення об’єднання;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Неформальні зустрічі. Пошук нових шляхів;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Простір для розвитку бізнесу. (Business HUB, Business Incubator);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Досвід Теплого міста Promprilad, Urban Space 100та Business HUB Lviv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53" name="Google Shape;35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5550" y="2263250"/>
            <a:ext cx="6378874" cy="16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4301" y="147775"/>
            <a:ext cx="560575" cy="58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2"/>
          <p:cNvSpPr/>
          <p:nvPr/>
        </p:nvSpPr>
        <p:spPr>
          <a:xfrm>
            <a:off x="955375" y="147775"/>
            <a:ext cx="7232100" cy="10047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22"/>
          <p:cNvSpPr txBox="1"/>
          <p:nvPr>
            <p:ph type="title"/>
          </p:nvPr>
        </p:nvSpPr>
        <p:spPr>
          <a:xfrm>
            <a:off x="1765275" y="287550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Досвід діючих HUB та просторів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61" name="Google Shape;361;p22"/>
          <p:cNvSpPr txBox="1"/>
          <p:nvPr>
            <p:ph idx="1" type="body"/>
          </p:nvPr>
        </p:nvSpPr>
        <p:spPr>
          <a:xfrm>
            <a:off x="649775" y="1978975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62" name="Google Shape;36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8100" y="3236875"/>
            <a:ext cx="1992600" cy="1491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63" name="Google Shape;36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2425" y="3333025"/>
            <a:ext cx="1917600" cy="1435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64" name="Google Shape;36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4374" y="1586801"/>
            <a:ext cx="1913700" cy="1435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65" name="Google Shape;36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85450" y="1586800"/>
            <a:ext cx="2065500" cy="1549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66" name="Google Shape;366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87550" y="1586800"/>
            <a:ext cx="1913700" cy="1435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67" name="Google Shape;367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83500" y="3207925"/>
            <a:ext cx="2069400" cy="1549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68" name="Google Shape;368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34301" y="147775"/>
            <a:ext cx="560575" cy="58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